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.xml" ContentType="application/vnd.openxmlformats-officedocument.drawingml.chart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8"/>
  </p:notesMasterIdLst>
  <p:sldIdLst>
    <p:sldId id="256" r:id="rId2"/>
    <p:sldId id="403" r:id="rId3"/>
    <p:sldId id="404" r:id="rId4"/>
    <p:sldId id="405" r:id="rId5"/>
    <p:sldId id="406" r:id="rId6"/>
    <p:sldId id="409" r:id="rId7"/>
    <p:sldId id="408" r:id="rId8"/>
    <p:sldId id="375" r:id="rId9"/>
    <p:sldId id="397" r:id="rId10"/>
    <p:sldId id="372" r:id="rId11"/>
    <p:sldId id="381" r:id="rId12"/>
    <p:sldId id="386" r:id="rId13"/>
    <p:sldId id="348" r:id="rId14"/>
    <p:sldId id="371" r:id="rId15"/>
    <p:sldId id="393" r:id="rId16"/>
    <p:sldId id="379" r:id="rId17"/>
    <p:sldId id="380" r:id="rId18"/>
    <p:sldId id="389" r:id="rId19"/>
    <p:sldId id="395" r:id="rId20"/>
    <p:sldId id="391" r:id="rId21"/>
    <p:sldId id="373" r:id="rId22"/>
    <p:sldId id="374" r:id="rId23"/>
    <p:sldId id="376" r:id="rId24"/>
    <p:sldId id="368" r:id="rId25"/>
    <p:sldId id="369" r:id="rId26"/>
    <p:sldId id="370" r:id="rId27"/>
    <p:sldId id="398" r:id="rId28"/>
    <p:sldId id="377" r:id="rId29"/>
    <p:sldId id="383" r:id="rId30"/>
    <p:sldId id="384" r:id="rId31"/>
    <p:sldId id="399" r:id="rId32"/>
    <p:sldId id="394" r:id="rId33"/>
    <p:sldId id="401" r:id="rId34"/>
    <p:sldId id="402" r:id="rId35"/>
    <p:sldId id="353" r:id="rId36"/>
    <p:sldId id="388" r:id="rId37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627"/>
    <a:srgbClr val="FFB310"/>
    <a:srgbClr val="FFC425"/>
    <a:srgbClr val="5C6670"/>
    <a:srgbClr val="000000"/>
    <a:srgbClr val="8C1D40"/>
    <a:srgbClr val="FFFFFF"/>
    <a:srgbClr val="4F5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64" autoAdjust="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66" y="129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394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196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196" dirty="0">
                <a:solidFill>
                  <a:schemeClr val="tx1"/>
                </a:solidFill>
              </a:rPr>
              <a:t>Line Chart</a:t>
            </a:r>
            <a:endParaRPr lang="en-US" sz="3200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76104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D7-411F-BF5A-0AE77B8F50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76104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4D7-411F-BF5A-0AE77B8F50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76104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14D7-411F-BF5A-0AE77B8F50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39957216"/>
        <c:axId val="1739958992"/>
      </c:lineChart>
      <c:catAx>
        <c:axId val="17399572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13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98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958992"/>
        <c:crosses val="autoZero"/>
        <c:auto val="1"/>
        <c:lblAlgn val="ctr"/>
        <c:lblOffset val="100"/>
        <c:noMultiLvlLbl val="0"/>
      </c:catAx>
      <c:valAx>
        <c:axId val="1739958992"/>
        <c:scaling>
          <c:orientation val="minMax"/>
        </c:scaling>
        <c:delete val="0"/>
        <c:axPos val="l"/>
        <c:majorGridlines>
          <c:spPr>
            <a:ln w="3171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798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9957216"/>
        <c:crosses val="autoZero"/>
        <c:crossBetween val="between"/>
      </c:valAx>
      <c:spPr>
        <a:noFill/>
        <a:ln w="25368">
          <a:noFill/>
        </a:ln>
      </c:spPr>
    </c:plotArea>
    <c:legend>
      <c:legendPos val="b"/>
      <c:layout>
        <c:manualLayout>
          <c:xMode val="edge"/>
          <c:yMode val="edge"/>
          <c:x val="0.13303103505504399"/>
          <c:y val="0.93406874061502998"/>
          <c:w val="0.69956284153005499"/>
          <c:h val="5.26100719185062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98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7F710229-4D45-4872-AFFD-54636330810B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3748741B-5953-40C1-9924-CF136179C28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174140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10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7B1D556-5396-4983-838B-3EF41D5F5D87}" type="slidenum">
              <a:rPr lang="en-US" altLang="en-US" smtClean="0"/>
              <a:pPr>
                <a:spcBef>
                  <a:spcPct val="0"/>
                </a:spcBef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837867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45311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819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3A7EA57-A7F2-4FD9-AB91-00A99A58FD30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0004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1FA8D56-B1DA-4F9B-AD2E-1AC98A0F5CF7}" type="slidenum">
              <a:rPr lang="en-US" altLang="en-US" smtClean="0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346422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CCA012F-3DD3-4670-A901-D8F52DFB6953}" type="slidenum">
              <a:rPr lang="en-US" altLang="en-US" smtClean="0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01551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62B9616-1CE8-499C-84CA-5EDF8A0A5871}" type="slidenum">
              <a:rPr lang="en-US" altLang="en-US" smtClean="0"/>
              <a:pPr>
                <a:spcBef>
                  <a:spcPct val="0"/>
                </a:spcBef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3099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228600" indent="-228600"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7D1609E-277A-4050-83AD-69AC1280DA23}" type="slidenum">
              <a:rPr lang="en-US" altLang="en-US" smtClean="0"/>
              <a:pPr>
                <a:spcBef>
                  <a:spcPct val="0"/>
                </a:spcBef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39057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4D0788E-EA7C-4871-8A71-0F9B900AF7CD}" type="slidenum">
              <a:rPr lang="en-US" altLang="en-US" smtClean="0"/>
              <a:pPr>
                <a:spcBef>
                  <a:spcPct val="0"/>
                </a:spcBef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569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67AEDFE-8463-49C2-8F17-6DCD7DBDE34C}" type="slidenum">
              <a:rPr lang="en-US" altLang="en-US" smtClean="0"/>
              <a:pPr>
                <a:spcBef>
                  <a:spcPct val="0"/>
                </a:spcBef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90953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249147C-3253-419D-B33D-BEEF171E19C2}" type="slidenum">
              <a:rPr lang="en-US" altLang="en-US" smtClean="0"/>
              <a:pPr>
                <a:spcBef>
                  <a:spcPct val="0"/>
                </a:spcBef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9882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2196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474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C1135D4-18B2-41A7-8014-A561110A89E8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22879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1F899AF-A7D6-4F15-8B53-52FCB3BC0D8D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2383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720F427-A249-4FE5-9D85-913E35DD2B9F}" type="slidenum">
              <a:rPr lang="en-US" altLang="en-US" smtClean="0"/>
              <a:pPr>
                <a:spcBef>
                  <a:spcPct val="0"/>
                </a:spcBef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16241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44A39E5-758D-4AB9-8DD5-18E99CA4F62B}" type="slidenum">
              <a:rPr lang="en-US" altLang="en-US" smtClean="0"/>
              <a:pPr>
                <a:spcBef>
                  <a:spcPct val="0"/>
                </a:spcBef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605002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89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367D848-91D1-434D-B966-C642866396C4}" type="slidenum">
              <a:rPr lang="en-US" altLang="en-US" smtClean="0"/>
              <a:pPr>
                <a:spcBef>
                  <a:spcPct val="0"/>
                </a:spcBef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594355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09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34912610-722A-4A40-AF70-FEFAD5DDF124}" type="slidenum">
              <a:rPr lang="en-US" altLang="en-US" smtClean="0"/>
              <a:pPr>
                <a:spcBef>
                  <a:spcPct val="0"/>
                </a:spcBef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168310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301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9751BFF-AFCD-4C4F-8A77-1A2740FB3049}" type="slidenum">
              <a:rPr lang="en-US" altLang="en-US" smtClean="0"/>
              <a:pPr>
                <a:spcBef>
                  <a:spcPct val="0"/>
                </a:spcBef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24946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68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DA737DFA-779A-4903-A1BF-17D00776AFD9}" type="slidenum">
              <a:rPr lang="en-US" altLang="en-US" smtClean="0"/>
              <a:pPr>
                <a:spcBef>
                  <a:spcPct val="0"/>
                </a:spcBef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599126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506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C8A89AC-C629-40CC-94BB-96538D5B3D8F}" type="slidenum">
              <a:rPr lang="en-US" altLang="en-US" smtClean="0"/>
              <a:pPr>
                <a:spcBef>
                  <a:spcPct val="0"/>
                </a:spcBef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5060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710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1789603-D70E-4030-BE56-5C665792267C}" type="slidenum">
              <a:rPr lang="en-US" altLang="en-US" smtClean="0"/>
              <a:pPr>
                <a:spcBef>
                  <a:spcPct val="0"/>
                </a:spcBef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8396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97826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4915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8DCB043-3D7D-46EF-BCCB-84D3B0F11DC3}" type="slidenum">
              <a:rPr lang="en-US" altLang="en-US" smtClean="0"/>
              <a:pPr>
                <a:spcBef>
                  <a:spcPct val="0"/>
                </a:spcBef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85124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380A9C9-83C5-4F16-AE28-CF6BE24C34B0}" type="slidenum">
              <a:rPr lang="en-US" altLang="en-US" smtClean="0"/>
              <a:pPr>
                <a:spcBef>
                  <a:spcPct val="0"/>
                </a:spcBef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26808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C302BAC-0E48-4102-8645-8C9741C9CBB5}" type="slidenum">
              <a:rPr lang="en-US" altLang="en-US" smtClean="0"/>
              <a:pPr>
                <a:spcBef>
                  <a:spcPct val="0"/>
                </a:spcBef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09236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BC61D38C-B7AA-4376-988E-DD576390DDB2}" type="slidenum">
              <a:rPr lang="en-US" altLang="en-US" smtClean="0"/>
              <a:pPr>
                <a:spcBef>
                  <a:spcPct val="0"/>
                </a:spcBef>
              </a:pPr>
              <a:t>34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359484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4D8A7707-40E1-4590-BCC3-A2D45A1D3653}" type="slidenum">
              <a:rPr lang="en-US" altLang="en-US" smtClean="0"/>
              <a:pPr>
                <a:spcBef>
                  <a:spcPct val="0"/>
                </a:spcBef>
              </a:pPr>
              <a:t>35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046215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6B86270-70B9-41A8-BB25-43A66EE83C1C}" type="slidenum">
              <a:rPr lang="en-US" altLang="en-US" smtClean="0"/>
              <a:pPr>
                <a:spcBef>
                  <a:spcPct val="0"/>
                </a:spcBef>
              </a:pPr>
              <a:t>36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9375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02140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1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664DC14-52D4-4E7E-B0C7-543B71C2190E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3683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6907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FEB433F-9E90-416A-A6B5-7B2F318FF564}" type="slidenum">
              <a:rPr lang="en-US" altLang="en-US" smtClean="0"/>
              <a:pPr>
                <a:spcBef>
                  <a:spcPct val="0"/>
                </a:spcBef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2652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80C412BE-583A-40C3-BC8F-A4B60291C951}" type="slidenum">
              <a:rPr lang="en-US" altLang="en-US" smtClean="0"/>
              <a:pPr>
                <a:spcBef>
                  <a:spcPct val="0"/>
                </a:spcBef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5378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45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645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9B705B56-D071-4AC8-B72E-C30AD75C8029}" type="slidenum">
              <a:rPr lang="en-US" altLang="en-US" smtClean="0"/>
              <a:pPr>
                <a:spcBef>
                  <a:spcPct val="0"/>
                </a:spcBef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6142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2F759-3580-4F07-973A-D24A7CA72404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13769A-18BD-4F93-9B8B-0BD846C622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6390000"/>
      </p:ext>
    </p:extLst>
  </p:cSld>
  <p:clrMapOvr>
    <a:masterClrMapping/>
  </p:clrMapOvr>
  <p:transition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AB95A8-705B-4DC9-997E-C17E78792008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C942C7-E683-4850-8383-3B1B894F83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2059016"/>
      </p:ext>
    </p:extLst>
  </p:cSld>
  <p:clrMapOvr>
    <a:masterClrMapping/>
  </p:clrMapOvr>
  <p:transition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2B28E-25E3-4D9D-BE11-0A3A475BFC13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68993E-D48C-4FAC-9979-A3C1758D0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290249"/>
      </p:ext>
    </p:extLst>
  </p:cSld>
  <p:clrMapOvr>
    <a:masterClrMapping/>
  </p:clrMapOvr>
  <p:transition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F50362-0D2D-4C20-BE9B-253092BE41BD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4DAE75-F874-4353-BAC0-E4D7679B94C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9318027"/>
      </p:ext>
    </p:extLst>
  </p:cSld>
  <p:clrMapOvr>
    <a:masterClrMapping/>
  </p:clrMapOvr>
  <p:transition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E115AB-1B58-4A37-87E1-0996203DA4EE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E02782-F0F8-407A-8BD9-3A96D9E2BE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0079802"/>
      </p:ext>
    </p:extLst>
  </p:cSld>
  <p:clrMapOvr>
    <a:masterClrMapping/>
  </p:clrMapOvr>
  <p:transition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89E1DB-C9A4-4B9B-9D7D-DF6593DB21E6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4C846D-7CAC-4E0E-AE62-ABFD4FEC202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0171802"/>
      </p:ext>
    </p:extLst>
  </p:cSld>
  <p:clrMapOvr>
    <a:masterClrMapping/>
  </p:clrMapOvr>
  <p:transition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855C10-9E41-4D12-9CF7-FC52B366257D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A2A40-9AB9-4F3C-A0F7-B58FEFFA65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67823955"/>
      </p:ext>
    </p:extLst>
  </p:cSld>
  <p:clrMapOvr>
    <a:masterClrMapping/>
  </p:clrMapOvr>
  <p:transition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220A31-ED3E-46E3-A63E-DB0F74F173FB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0D1473-B1FF-4742-8FCF-D1FA7DAEC5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6551258"/>
      </p:ext>
    </p:extLst>
  </p:cSld>
  <p:clrMapOvr>
    <a:masterClrMapping/>
  </p:clrMapOvr>
  <p:transition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333DDA-321B-4251-ABBC-784A692E6550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4648A4-1456-4956-B1A6-C3B7D582CE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0628622"/>
      </p:ext>
    </p:extLst>
  </p:cSld>
  <p:clrMapOvr>
    <a:masterClrMapping/>
  </p:clrMapOvr>
  <p:transition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FEB04C-A831-40B7-A97E-768446AE4AB0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0037C-E2A2-4CAF-9FE2-8D19BC5372B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6120397"/>
      </p:ext>
    </p:extLst>
  </p:cSld>
  <p:clrMapOvr>
    <a:masterClrMapping/>
  </p:clrMapOvr>
  <p:transition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7EBE9-303D-40CA-80BF-DF10BB80D4C6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161A05-65FF-42B0-8B0E-9EBAC70CD8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7068"/>
      </p:ext>
    </p:extLst>
  </p:cSld>
  <p:clrMapOvr>
    <a:masterClrMapping/>
  </p:clrMapOvr>
  <p:transition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0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8C906A35-E3F3-4858-9D3E-F80C6DFF1710}" type="datetimeFigureOut">
              <a:rPr lang="en-US" altLang="en-US"/>
              <a:pPr>
                <a:defRPr/>
              </a:pPr>
              <a:t>4/20/2022</a:t>
            </a:fld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000" smtClean="0">
                <a:solidFill>
                  <a:srgbClr val="898989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404B723B-1B94-438F-94A4-E05BB04765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>
    <p:push/>
  </p:transition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 Black" panose="020B0A04020102020204" pitchFamily="34" charset="0"/>
          <a:ea typeface="ＭＳ Ｐゴシック" panose="020B0600070205080204" pitchFamily="34" charset="-128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MS PGothic" pitchFamily="34" charset="-128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Arial" panose="020B0604020202020204" pitchFamily="34" charset="0"/>
          <a:ea typeface="ＭＳ Ｐゴシック" panose="020B0600070205080204" pitchFamily="34" charset="-128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document/d/1FpfP64P9lnYSjLzwzr3vKUGI2tLQHUizrNEwViXrSzM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ate.gov/video/?videoid=6076156700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png"/><Relationship Id="rId4" Type="http://schemas.openxmlformats.org/officeDocument/2006/relationships/oleObject" Target="../embeddings/oleObject1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2.png"/><Relationship Id="rId4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527844" y="1137985"/>
            <a:ext cx="9532603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Sports: Activity Performance Tracking</a:t>
            </a:r>
          </a:p>
        </p:txBody>
      </p:sp>
      <p:sp>
        <p:nvSpPr>
          <p:cNvPr id="3075" name="TextBox 11"/>
          <p:cNvSpPr txBox="1">
            <a:spLocks noChangeArrowheads="1"/>
          </p:cNvSpPr>
          <p:nvPr/>
        </p:nvSpPr>
        <p:spPr bwMode="auto">
          <a:xfrm>
            <a:off x="527844" y="492125"/>
            <a:ext cx="4027487" cy="36988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b="1" dirty="0"/>
              <a:t>Group 6-2-2</a:t>
            </a:r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638718" y="2938463"/>
            <a:ext cx="8123237" cy="2413420"/>
          </a:xfrm>
        </p:spPr>
        <p:txBody>
          <a:bodyPr/>
          <a:lstStyle/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Mahidhar Reddy Dwarampudi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Anirudh </a:t>
            </a:r>
            <a:r>
              <a:rPr lang="en-US" altLang="en-US" sz="2500" dirty="0" err="1">
                <a:solidFill>
                  <a:schemeClr val="tx1"/>
                </a:solidFill>
              </a:rPr>
              <a:t>Varadarajan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Edward Wong</a:t>
            </a:r>
          </a:p>
          <a:p>
            <a:pPr algn="l"/>
            <a:r>
              <a:rPr lang="en-US" altLang="en-US" sz="2500" dirty="0">
                <a:solidFill>
                  <a:schemeClr val="tx1"/>
                </a:solidFill>
              </a:rPr>
              <a:t>Sai Prasanna Kumar </a:t>
            </a:r>
            <a:r>
              <a:rPr lang="en-US" altLang="en-US" sz="2500" dirty="0" err="1">
                <a:solidFill>
                  <a:schemeClr val="tx1"/>
                </a:solidFill>
              </a:rPr>
              <a:t>Vadnala</a:t>
            </a:r>
            <a:endParaRPr lang="en-US" altLang="en-US" sz="2500" dirty="0">
              <a:solidFill>
                <a:schemeClr val="tx1"/>
              </a:solidFill>
            </a:endParaRPr>
          </a:p>
          <a:p>
            <a:pPr algn="l"/>
            <a:r>
              <a:rPr lang="en-US" altLang="en-US" sz="2500" dirty="0" err="1">
                <a:solidFill>
                  <a:schemeClr val="tx1"/>
                </a:solidFill>
              </a:rPr>
              <a:t>Zuoan</a:t>
            </a:r>
            <a:r>
              <a:rPr lang="en-US" altLang="en-US" sz="2500" dirty="0">
                <a:solidFill>
                  <a:schemeClr val="tx1"/>
                </a:solidFill>
              </a:rPr>
              <a:t> He</a:t>
            </a:r>
          </a:p>
        </p:txBody>
      </p:sp>
      <p:pic>
        <p:nvPicPr>
          <p:cNvPr id="3077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ADCC38-015B-4A02-9740-D4AD9ABA1B3E}"/>
              </a:ext>
            </a:extLst>
          </p:cNvPr>
          <p:cNvSpPr txBox="1"/>
          <p:nvPr/>
        </p:nvSpPr>
        <p:spPr>
          <a:xfrm>
            <a:off x="4700337" y="5557838"/>
            <a:ext cx="71571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hlink"/>
                </a:solidFill>
                <a:hlinkClick r:id="rId4"/>
              </a:rPr>
              <a:t>Report Document: https://docs.google.com/document/d/1FpfP64P9lnYSjLzwzr3vKUGI2tLQHUizrNEwViXrSzM/</a:t>
            </a:r>
            <a:endParaRPr lang="en-US" b="1" dirty="0"/>
          </a:p>
        </p:txBody>
      </p:sp>
    </p:spTree>
  </p:cSld>
  <p:clrMapOvr>
    <a:masterClrMapping/>
  </p:clrMapOvr>
  <p:transition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1533525" y="1944829"/>
            <a:ext cx="4857750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Preview your main points</a:t>
            </a: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586841" y="243512"/>
            <a:ext cx="5261811" cy="637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rgbClr val="FFC627"/>
              </a:solidFill>
            </a:endParaRPr>
          </a:p>
        </p:txBody>
      </p:sp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1533525" y="1608138"/>
            <a:ext cx="857567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FFFFFF"/>
                </a:solidFill>
              </a:rPr>
              <a:t>Part I:</a:t>
            </a:r>
            <a:r>
              <a:rPr lang="en-US" altLang="en-US" sz="6500" b="1">
                <a:solidFill>
                  <a:srgbClr val="000000"/>
                </a:solidFill>
              </a:rPr>
              <a:t> Knowing the ASU color palette</a:t>
            </a:r>
          </a:p>
        </p:txBody>
      </p: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638550" y="2898775"/>
            <a:ext cx="1439863" cy="1389063"/>
          </a:xfrm>
          <a:prstGeom prst="rect">
            <a:avLst/>
          </a:prstGeom>
          <a:solidFill>
            <a:srgbClr val="FFC627"/>
          </a:solidFill>
          <a:ln w="12700" cap="flat" cmpd="sng" algn="ctr">
            <a:solidFill>
              <a:srgbClr val="FFB31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046288" y="2898775"/>
            <a:ext cx="1438275" cy="1389063"/>
          </a:xfrm>
          <a:prstGeom prst="rect">
            <a:avLst/>
          </a:prstGeom>
          <a:solidFill>
            <a:srgbClr val="8C1D40"/>
          </a:solidFill>
          <a:ln>
            <a:solidFill>
              <a:srgbClr val="99003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24663" y="2898775"/>
            <a:ext cx="1438275" cy="1389063"/>
          </a:xfrm>
          <a:prstGeom prst="rect">
            <a:avLst/>
          </a:prstGeom>
          <a:solidFill>
            <a:srgbClr val="FFFFFF"/>
          </a:solidFill>
          <a:ln>
            <a:solidFill>
              <a:srgbClr val="5C667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415338" y="2898775"/>
            <a:ext cx="1439862" cy="13890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22" name="Rectangle 9"/>
          <p:cNvSpPr>
            <a:spLocks noChangeArrowheads="1"/>
          </p:cNvSpPr>
          <p:nvPr/>
        </p:nvSpPr>
        <p:spPr bwMode="auto">
          <a:xfrm>
            <a:off x="2044700" y="1604963"/>
            <a:ext cx="8064500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000000"/>
                </a:solidFill>
              </a:rPr>
              <a:t>The color palette</a:t>
            </a:r>
          </a:p>
        </p:txBody>
      </p:sp>
      <p:sp>
        <p:nvSpPr>
          <p:cNvPr id="9223" name="TextBox 10"/>
          <p:cNvSpPr txBox="1">
            <a:spLocks noChangeArrowheads="1"/>
          </p:cNvSpPr>
          <p:nvPr/>
        </p:nvSpPr>
        <p:spPr bwMode="auto">
          <a:xfrm>
            <a:off x="2130425" y="3040063"/>
            <a:ext cx="1354138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140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29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64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#8C1D40</a:t>
            </a:r>
          </a:p>
        </p:txBody>
      </p:sp>
      <p:sp>
        <p:nvSpPr>
          <p:cNvPr id="9224" name="TextBox 11"/>
          <p:cNvSpPr txBox="1">
            <a:spLocks noChangeArrowheads="1"/>
          </p:cNvSpPr>
          <p:nvPr/>
        </p:nvSpPr>
        <p:spPr bwMode="auto">
          <a:xfrm>
            <a:off x="3757613" y="3040063"/>
            <a:ext cx="1320800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255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198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39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#FFC627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232400" y="2898775"/>
            <a:ext cx="1439863" cy="1389063"/>
          </a:xfrm>
          <a:prstGeom prst="rect">
            <a:avLst/>
          </a:prstGeom>
          <a:solidFill>
            <a:srgbClr val="5C6670"/>
          </a:solidFill>
          <a:ln>
            <a:solidFill>
              <a:srgbClr val="4F5557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226" name="TextBox 13"/>
          <p:cNvSpPr txBox="1">
            <a:spLocks noChangeArrowheads="1"/>
          </p:cNvSpPr>
          <p:nvPr/>
        </p:nvSpPr>
        <p:spPr bwMode="auto">
          <a:xfrm>
            <a:off x="5316538" y="3040063"/>
            <a:ext cx="1355725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92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102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112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#5C6670</a:t>
            </a:r>
          </a:p>
        </p:txBody>
      </p:sp>
      <p:sp>
        <p:nvSpPr>
          <p:cNvPr id="9227" name="TextBox 14"/>
          <p:cNvSpPr txBox="1">
            <a:spLocks noChangeArrowheads="1"/>
          </p:cNvSpPr>
          <p:nvPr/>
        </p:nvSpPr>
        <p:spPr bwMode="auto">
          <a:xfrm>
            <a:off x="6977063" y="3040063"/>
            <a:ext cx="957262" cy="107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R 255</a:t>
            </a:r>
            <a:br>
              <a:rPr lang="en-US" altLang="en-US" sz="1600" b="1"/>
            </a:br>
            <a:r>
              <a:rPr lang="en-US" altLang="en-US" sz="1600" b="1"/>
              <a:t>G 255</a:t>
            </a:r>
            <a:br>
              <a:rPr lang="en-US" altLang="en-US" sz="1600" b="1"/>
            </a:br>
            <a:r>
              <a:rPr lang="en-US" altLang="en-US" sz="1600" b="1"/>
              <a:t>B 255</a:t>
            </a:r>
            <a:br>
              <a:rPr lang="en-US" altLang="en-US" sz="1600" b="1"/>
            </a:br>
            <a:endParaRPr lang="en-US" altLang="en-US" sz="1600" b="1"/>
          </a:p>
        </p:txBody>
      </p:sp>
      <p:sp>
        <p:nvSpPr>
          <p:cNvPr id="9228" name="TextBox 15"/>
          <p:cNvSpPr txBox="1">
            <a:spLocks noChangeArrowheads="1"/>
          </p:cNvSpPr>
          <p:nvPr/>
        </p:nvSpPr>
        <p:spPr bwMode="auto">
          <a:xfrm>
            <a:off x="8501063" y="3040063"/>
            <a:ext cx="77628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>
                <a:solidFill>
                  <a:schemeClr val="bg1"/>
                </a:solidFill>
              </a:rPr>
              <a:t>R 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G 0</a:t>
            </a:r>
            <a:br>
              <a:rPr lang="en-US" altLang="en-US" sz="1600" b="1">
                <a:solidFill>
                  <a:schemeClr val="bg1"/>
                </a:solidFill>
              </a:rPr>
            </a:br>
            <a:r>
              <a:rPr lang="en-US" altLang="en-US" sz="1600" b="1">
                <a:solidFill>
                  <a:schemeClr val="bg1"/>
                </a:solidFill>
              </a:rPr>
              <a:t>B 0</a:t>
            </a:r>
          </a:p>
        </p:txBody>
      </p:sp>
      <p:sp>
        <p:nvSpPr>
          <p:cNvPr id="18" name="Rectangle 17">
            <a:hlinkClick r:id="rId3"/>
          </p:cNvPr>
          <p:cNvSpPr/>
          <p:nvPr/>
        </p:nvSpPr>
        <p:spPr>
          <a:xfrm>
            <a:off x="0" y="5257800"/>
            <a:ext cx="12192000" cy="1600200"/>
          </a:xfrm>
          <a:prstGeom prst="rect">
            <a:avLst/>
          </a:prstGeom>
          <a:solidFill>
            <a:srgbClr val="5C667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62050" y="5418138"/>
            <a:ext cx="10191750" cy="12620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2200" b="1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The ASU colors have been programed in the color picker pull-down menu.</a:t>
            </a:r>
          </a:p>
          <a:p>
            <a:pPr eaLnBrk="1" fontAlgn="auto" hangingPunct="1">
              <a:spcBef>
                <a:spcPts val="0"/>
              </a:spcBef>
              <a:spcAft>
                <a:spcPts val="1200"/>
              </a:spcAft>
              <a:defRPr/>
            </a:pPr>
            <a:r>
              <a:rPr lang="en-US" sz="2200" b="1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Select no more than two or three colors to use per slide to avoid making your slide look like a rainbow…a very ugly ASU rainbow.</a:t>
            </a:r>
            <a:endParaRPr lang="en-US" sz="2200" b="1" i="1" dirty="0">
              <a:solidFill>
                <a:schemeClr val="bg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3315" name="Rectangle 3"/>
          <p:cNvSpPr>
            <a:spLocks noChangeArrowheads="1"/>
          </p:cNvSpPr>
          <p:nvPr/>
        </p:nvSpPr>
        <p:spPr bwMode="auto">
          <a:xfrm>
            <a:off x="1533525" y="1604963"/>
            <a:ext cx="8831263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Avoid bullet points; instead, aim for </a:t>
            </a:r>
            <a:r>
              <a:rPr lang="en-US" altLang="en-US" sz="6300" b="1">
                <a:solidFill>
                  <a:srgbClr val="FFC627"/>
                </a:solidFill>
              </a:rPr>
              <a:t>one point</a:t>
            </a:r>
            <a:r>
              <a:rPr lang="en-US" altLang="en-US" sz="6300" b="1">
                <a:solidFill>
                  <a:schemeClr val="bg1"/>
                </a:solidFill>
              </a:rPr>
              <a:t> per slide.</a:t>
            </a:r>
          </a:p>
        </p:txBody>
      </p:sp>
    </p:spTree>
  </p:cSld>
  <p:clrMapOvr>
    <a:masterClrMapping/>
  </p:clrMapOvr>
  <p:transition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363" name="Rectangle 3"/>
          <p:cNvSpPr>
            <a:spLocks noChangeArrowheads="1"/>
          </p:cNvSpPr>
          <p:nvPr/>
        </p:nvSpPr>
        <p:spPr bwMode="auto">
          <a:xfrm>
            <a:off x="1533525" y="1611313"/>
            <a:ext cx="8840788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Seems odd; but, trust me—I know what I’m doing here.</a:t>
            </a:r>
          </a:p>
        </p:txBody>
      </p:sp>
      <p:sp>
        <p:nvSpPr>
          <p:cNvPr id="15" name="Rectangle 14">
            <a:hlinkClick r:id="rId3"/>
          </p:cNvPr>
          <p:cNvSpPr>
            <a:spLocks noChangeArrowheads="1"/>
          </p:cNvSpPr>
          <p:nvPr/>
        </p:nvSpPr>
        <p:spPr bwMode="auto">
          <a:xfrm>
            <a:off x="0" y="5248275"/>
            <a:ext cx="12192000" cy="1609725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5365" name="TextBox 6"/>
          <p:cNvSpPr txBox="1">
            <a:spLocks noChangeArrowheads="1"/>
          </p:cNvSpPr>
          <p:nvPr/>
        </p:nvSpPr>
        <p:spPr bwMode="auto">
          <a:xfrm>
            <a:off x="1533525" y="5435600"/>
            <a:ext cx="91440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15888" indent="-115888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rgbClr val="000000"/>
                </a:solidFill>
              </a:rPr>
              <a:t>“If you absolutely must have two things on one slide (e.g., a point and a quote), remember to place one of those in a space like this that will draw your audience’s attention.” – </a:t>
            </a:r>
            <a:r>
              <a:rPr lang="en-US" altLang="en-US" sz="2200" b="1" i="1" dirty="0">
                <a:solidFill>
                  <a:srgbClr val="000000"/>
                </a:solidFill>
              </a:rPr>
              <a:t>Aristotle</a:t>
            </a:r>
          </a:p>
        </p:txBody>
      </p:sp>
    </p:spTree>
  </p:cSld>
  <p:clrMapOvr>
    <a:masterClrMapping/>
  </p:clrMapOvr>
  <p:transition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411" name="Rectangle 3"/>
          <p:cNvSpPr>
            <a:spLocks noChangeArrowheads="1"/>
          </p:cNvSpPr>
          <p:nvPr/>
        </p:nvSpPr>
        <p:spPr bwMode="auto">
          <a:xfrm>
            <a:off x="1533525" y="985838"/>
            <a:ext cx="8840788" cy="3427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300" b="1">
                <a:solidFill>
                  <a:schemeClr val="bg1"/>
                </a:solidFill>
              </a:rPr>
              <a:t>You might end up with five times as many slides as you would otherwise.</a:t>
            </a:r>
          </a:p>
        </p:txBody>
      </p:sp>
      <p:sp>
        <p:nvSpPr>
          <p:cNvPr id="15" name="Rectangle 14">
            <a:hlinkClick r:id="rId3"/>
          </p:cNvPr>
          <p:cNvSpPr>
            <a:spLocks noChangeArrowheads="1"/>
          </p:cNvSpPr>
          <p:nvPr/>
        </p:nvSpPr>
        <p:spPr bwMode="auto">
          <a:xfrm>
            <a:off x="0" y="5648325"/>
            <a:ext cx="12192000" cy="1209675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413" name="TextBox 6"/>
          <p:cNvSpPr txBox="1">
            <a:spLocks noChangeArrowheads="1"/>
          </p:cNvSpPr>
          <p:nvPr/>
        </p:nvSpPr>
        <p:spPr bwMode="auto">
          <a:xfrm>
            <a:off x="1533525" y="5821363"/>
            <a:ext cx="9134475" cy="768350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115888" indent="-115888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>
                <a:solidFill>
                  <a:srgbClr val="000000"/>
                </a:solidFill>
              </a:rPr>
              <a:t>“But that is perfectly OK because your slides are simpler and you will move through them quicker.” – </a:t>
            </a:r>
            <a:r>
              <a:rPr lang="en-US" altLang="en-US" sz="2200" b="1" i="1">
                <a:solidFill>
                  <a:srgbClr val="000000"/>
                </a:solidFill>
              </a:rPr>
              <a:t>Barack Obama</a:t>
            </a:r>
          </a:p>
        </p:txBody>
      </p:sp>
    </p:spTree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9459" name="Rectangle 3"/>
          <p:cNvSpPr>
            <a:spLocks noChangeArrowheads="1"/>
          </p:cNvSpPr>
          <p:nvPr/>
        </p:nvSpPr>
        <p:spPr bwMode="auto">
          <a:xfrm>
            <a:off x="1533525" y="1606550"/>
            <a:ext cx="8575675" cy="262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Over </a:t>
            </a:r>
            <a:r>
              <a:rPr lang="en-US" altLang="en-US" sz="6500" b="1" dirty="0">
                <a:solidFill>
                  <a:srgbClr val="FFC627"/>
                </a:solidFill>
              </a:rPr>
              <a:t>90 percent </a:t>
            </a:r>
            <a:r>
              <a:rPr lang="en-US" altLang="en-US" sz="6500" b="1" dirty="0">
                <a:solidFill>
                  <a:schemeClr val="bg1"/>
                </a:solidFill>
              </a:rPr>
              <a:t>of college students agree…</a:t>
            </a:r>
          </a:p>
        </p:txBody>
      </p:sp>
    </p:spTree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507" name="Rectangle 3"/>
          <p:cNvSpPr>
            <a:spLocks noChangeArrowheads="1"/>
          </p:cNvSpPr>
          <p:nvPr/>
        </p:nvSpPr>
        <p:spPr bwMode="auto">
          <a:xfrm>
            <a:off x="1533525" y="1603375"/>
            <a:ext cx="8737600" cy="262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…slides with </a:t>
            </a:r>
            <a:r>
              <a:rPr lang="en-US" altLang="en-US" sz="6500" b="1">
                <a:solidFill>
                  <a:srgbClr val="FFC627"/>
                </a:solidFill>
              </a:rPr>
              <a:t>less text</a:t>
            </a:r>
            <a:r>
              <a:rPr lang="en-US" altLang="en-US" sz="6500" b="1">
                <a:solidFill>
                  <a:schemeClr val="bg1"/>
                </a:solidFill>
              </a:rPr>
              <a:t> on them actually </a:t>
            </a:r>
            <a:r>
              <a:rPr lang="en-US" altLang="en-US" sz="6500" b="1">
                <a:solidFill>
                  <a:srgbClr val="FFC627"/>
                </a:solidFill>
              </a:rPr>
              <a:t>say more.</a:t>
            </a:r>
          </a:p>
        </p:txBody>
      </p:sp>
    </p:spTree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3555" name="Rectangle 3"/>
          <p:cNvSpPr>
            <a:spLocks noChangeArrowheads="1"/>
          </p:cNvSpPr>
          <p:nvPr/>
        </p:nvSpPr>
        <p:spPr bwMode="auto">
          <a:xfrm>
            <a:off x="1533525" y="1608138"/>
            <a:ext cx="8575675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Use </a:t>
            </a:r>
            <a:r>
              <a:rPr lang="en-US" altLang="en-US" sz="6500" b="1">
                <a:solidFill>
                  <a:srgbClr val="FFC627"/>
                </a:solidFill>
              </a:rPr>
              <a:t>text color </a:t>
            </a:r>
            <a:r>
              <a:rPr lang="en-US" altLang="en-US" sz="6500" b="1">
                <a:solidFill>
                  <a:schemeClr val="bg1"/>
                </a:solidFill>
              </a:rPr>
              <a:t>to emphasize an important point.</a:t>
            </a:r>
          </a:p>
        </p:txBody>
      </p:sp>
    </p:spTree>
  </p:cSld>
  <p:clrMapOvr>
    <a:masterClrMapping/>
  </p:clrMapOvr>
  <p:transition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33525" y="2482850"/>
            <a:ext cx="4976813" cy="712788"/>
          </a:xfrm>
          <a:prstGeom prst="rect">
            <a:avLst/>
          </a:prstGeom>
          <a:solidFill>
            <a:srgbClr val="FFC425"/>
          </a:solidFill>
          <a:ln>
            <a:noFill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533525" y="1608138"/>
            <a:ext cx="9131300" cy="342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/>
              <a:t>You may also use a box like this to emphasize an important point.</a:t>
            </a:r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4618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712872"/>
            <a:ext cx="5261811" cy="543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Tight Coupling with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Cannot be replicated on different platforms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Major changes for minor additions in heuristics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Hard to replicate, reuse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D45FA93-C07E-4613-A6FB-3FEF618D8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87" y="769645"/>
            <a:ext cx="4694814" cy="531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069399"/>
      </p:ext>
    </p:extLst>
  </p:cSld>
  <p:clrMapOvr>
    <a:masterClrMapping/>
  </p:clrMapOvr>
  <p:transition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7651" name="Rectangle 3"/>
          <p:cNvSpPr>
            <a:spLocks noChangeArrowheads="1"/>
          </p:cNvSpPr>
          <p:nvPr/>
        </p:nvSpPr>
        <p:spPr bwMode="auto">
          <a:xfrm>
            <a:off x="1533525" y="1604963"/>
            <a:ext cx="9612313" cy="342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Be sure to use </a:t>
            </a:r>
            <a:r>
              <a:rPr lang="en-US" altLang="en-US" sz="6500" b="1">
                <a:solidFill>
                  <a:srgbClr val="FFC627"/>
                </a:solidFill>
              </a:rPr>
              <a:t>Arial</a:t>
            </a:r>
            <a:r>
              <a:rPr lang="en-US" altLang="en-US" sz="6500" b="1">
                <a:solidFill>
                  <a:schemeClr val="bg1"/>
                </a:solidFill>
              </a:rPr>
              <a:t>, it is ASU brand approved and  standard on both PCs and Macs.</a:t>
            </a:r>
          </a:p>
        </p:txBody>
      </p:sp>
    </p:spTree>
  </p:cSld>
  <p:clrMapOvr>
    <a:masterClrMapping/>
  </p:clrMapOvr>
  <p:transition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9699" name="Title 1"/>
          <p:cNvSpPr>
            <a:spLocks noGrp="1"/>
          </p:cNvSpPr>
          <p:nvPr>
            <p:ph type="ctrTitle"/>
          </p:nvPr>
        </p:nvSpPr>
        <p:spPr>
          <a:xfrm>
            <a:off x="5153025" y="2170113"/>
            <a:ext cx="4205288" cy="1470025"/>
          </a:xfrm>
        </p:spPr>
        <p:txBody>
          <a:bodyPr/>
          <a:lstStyle/>
          <a:p>
            <a:pPr algn="r"/>
            <a:r>
              <a:rPr lang="en-US" altLang="en-US" sz="9600" b="1">
                <a:solidFill>
                  <a:srgbClr val="FFC62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100</a:t>
            </a:r>
          </a:p>
        </p:txBody>
      </p:sp>
      <p:sp>
        <p:nvSpPr>
          <p:cNvPr id="29700" name="Subtitle 2"/>
          <p:cNvSpPr>
            <a:spLocks noGrp="1"/>
          </p:cNvSpPr>
          <p:nvPr>
            <p:ph type="subTitle" idx="1"/>
          </p:nvPr>
        </p:nvSpPr>
        <p:spPr>
          <a:xfrm>
            <a:off x="1935163" y="3475038"/>
            <a:ext cx="7305675" cy="1752600"/>
          </a:xfrm>
        </p:spPr>
        <p:txBody>
          <a:bodyPr/>
          <a:lstStyle/>
          <a:p>
            <a:pPr algn="r"/>
            <a:r>
              <a:rPr lang="en-US" altLang="en-US" sz="2200">
                <a:solidFill>
                  <a:schemeClr val="bg1"/>
                </a:solidFill>
              </a:rPr>
              <a:t>percentage of audience members who are engaged by PowerPoint presentations that are clear and simple</a:t>
            </a:r>
          </a:p>
        </p:txBody>
      </p:sp>
    </p:spTree>
  </p:cSld>
  <p:clrMapOvr>
    <a:masterClrMapping/>
  </p:clrMapOvr>
  <p:transition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47" name="Title 1"/>
          <p:cNvSpPr>
            <a:spLocks noGrp="1"/>
          </p:cNvSpPr>
          <p:nvPr>
            <p:ph type="ctrTitle"/>
          </p:nvPr>
        </p:nvSpPr>
        <p:spPr>
          <a:xfrm>
            <a:off x="7213600" y="457200"/>
            <a:ext cx="3454400" cy="1470025"/>
          </a:xfrm>
        </p:spPr>
        <p:txBody>
          <a:bodyPr/>
          <a:lstStyle/>
          <a:p>
            <a:r>
              <a:rPr lang="en-US" altLang="en-US" sz="9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</a:p>
        </p:txBody>
      </p:sp>
      <p:sp>
        <p:nvSpPr>
          <p:cNvPr id="31748" name="Subtitle 2"/>
          <p:cNvSpPr>
            <a:spLocks noGrp="1"/>
          </p:cNvSpPr>
          <p:nvPr>
            <p:ph type="subTitle" idx="1"/>
          </p:nvPr>
        </p:nvSpPr>
        <p:spPr>
          <a:xfrm>
            <a:off x="4876800" y="1752600"/>
            <a:ext cx="4927600" cy="1752600"/>
          </a:xfrm>
        </p:spPr>
        <p:txBody>
          <a:bodyPr/>
          <a:lstStyle/>
          <a:p>
            <a:pPr algn="l"/>
            <a:r>
              <a:rPr lang="en-US" altLang="en-US" sz="1800">
                <a:solidFill>
                  <a:schemeClr val="bg1"/>
                </a:solidFill>
              </a:rPr>
              <a:t>percentage of all audience members who would rather write a dissertation than watch a presentation with 5+ bullet points per slide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689600" y="3254375"/>
            <a:ext cx="2006600" cy="1470025"/>
          </a:xfrm>
          <a:prstGeom prst="rect">
            <a:avLst/>
          </a:prstGeom>
        </p:spPr>
        <p:txBody>
          <a:bodyPr anchor="ctr"/>
          <a:lstStyle/>
          <a:p>
            <a:pPr algn="ctr" eaLnBrk="1" fontAlgn="auto" hangingPunct="1">
              <a:spcAft>
                <a:spcPts val="0"/>
              </a:spcAft>
              <a:defRPr/>
            </a:pPr>
            <a:r>
              <a:rPr lang="en-US" sz="9600" b="1" dirty="0">
                <a:solidFill>
                  <a:schemeClr val="bg1"/>
                </a:solidFill>
                <a:latin typeface="Arial" pitchFamily="34" charset="0"/>
                <a:ea typeface="+mj-ea"/>
                <a:cs typeface="Arial" pitchFamily="34" charset="0"/>
              </a:rPr>
              <a:t>2</a:t>
            </a:r>
          </a:p>
        </p:txBody>
      </p:sp>
      <p:sp>
        <p:nvSpPr>
          <p:cNvPr id="31750" name="Subtitle 2"/>
          <p:cNvSpPr txBox="1">
            <a:spLocks/>
          </p:cNvSpPr>
          <p:nvPr/>
        </p:nvSpPr>
        <p:spPr bwMode="auto">
          <a:xfrm>
            <a:off x="1524000" y="4549775"/>
            <a:ext cx="5689600" cy="118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en-US" sz="1800">
                <a:solidFill>
                  <a:schemeClr val="bg1"/>
                </a:solidFill>
              </a:rPr>
              <a:t>number of times audience members will fall asleep during a PowerPoint presentation that has 5+ bullet points per slide</a:t>
            </a:r>
          </a:p>
        </p:txBody>
      </p:sp>
    </p:spTree>
  </p:cSld>
  <p:clrMapOvr>
    <a:masterClrMapping/>
  </p:clrMapOvr>
  <p:transition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795" name="Rectangle 3"/>
          <p:cNvSpPr>
            <a:spLocks noChangeArrowheads="1"/>
          </p:cNvSpPr>
          <p:nvPr/>
        </p:nvSpPr>
        <p:spPr bwMode="auto">
          <a:xfrm>
            <a:off x="1533525" y="2525713"/>
            <a:ext cx="8585200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rgbClr val="FFFFFF"/>
                </a:solidFill>
              </a:rPr>
              <a:t>Part III: </a:t>
            </a:r>
            <a:r>
              <a:rPr lang="en-US" altLang="en-US" sz="6500" b="1">
                <a:solidFill>
                  <a:srgbClr val="000000"/>
                </a:solidFill>
              </a:rPr>
              <a:t>Slides that use images</a:t>
            </a:r>
          </a:p>
        </p:txBody>
      </p:sp>
    </p:spTree>
  </p:cSld>
  <p:clrMapOvr>
    <a:masterClrMapping/>
  </p:clrMapOvr>
  <p:transition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36" b="9282"/>
          <a:stretch/>
        </p:blipFill>
        <p:spPr>
          <a:xfrm>
            <a:off x="0" y="-9525"/>
            <a:ext cx="12192000" cy="6867525"/>
          </a:xfrm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0" y="3039268"/>
            <a:ext cx="5181600" cy="769937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>
                <a:solidFill>
                  <a:srgbClr val="000000"/>
                </a:solidFill>
              </a:rPr>
              <a:t>For the most dramatic effect, use no more than one image per slide.</a:t>
            </a:r>
            <a:endParaRPr lang="en-US" altLang="en-US" sz="2200" b="1" i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8" descr="DSC_005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" t="15294" r="111"/>
          <a:stretch>
            <a:fillRect/>
          </a:stretch>
        </p:blipFill>
        <p:spPr bwMode="auto">
          <a:xfrm>
            <a:off x="0" y="-19050"/>
            <a:ext cx="121920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0" y="5043902"/>
            <a:ext cx="60960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/>
              <a:t>Use large, high-quality images (images that do not become blurry, fuzzy or pixelated when enlarged on a PowerPoint slide).</a:t>
            </a:r>
            <a:endParaRPr lang="en-US" altLang="en-US" sz="2200" b="1" i="1" dirty="0"/>
          </a:p>
        </p:txBody>
      </p:sp>
    </p:spTree>
  </p:cSld>
  <p:clrMapOvr>
    <a:masterClrMapping/>
  </p:clrMapOvr>
  <p:transition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74"/>
          <a:stretch/>
        </p:blipFill>
        <p:spPr bwMode="auto">
          <a:xfrm>
            <a:off x="0" y="-19878"/>
            <a:ext cx="12192000" cy="6877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extBox 4"/>
          <p:cNvSpPr txBox="1">
            <a:spLocks noChangeArrowheads="1"/>
          </p:cNvSpPr>
          <p:nvPr/>
        </p:nvSpPr>
        <p:spPr bwMode="auto">
          <a:xfrm>
            <a:off x="-9525" y="1003164"/>
            <a:ext cx="7594600" cy="110807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200" b="1" dirty="0"/>
              <a:t>To resize an image, always use the resizing tool on an image’s corner (versus its side); this prevents the image from having a “stretched” appearance.</a:t>
            </a:r>
            <a:endParaRPr lang="en-US" altLang="en-US" sz="2200" b="1" i="1" dirty="0"/>
          </a:p>
        </p:txBody>
      </p:sp>
    </p:spTree>
  </p:cSld>
  <p:clrMapOvr>
    <a:masterClrMapping/>
  </p:clrMapOvr>
  <p:transition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7" r="606" b="3963"/>
          <a:stretch/>
        </p:blipFill>
        <p:spPr bwMode="auto">
          <a:xfrm>
            <a:off x="-25401" y="0"/>
            <a:ext cx="12220713" cy="6910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4"/>
          <p:cNvSpPr txBox="1">
            <a:spLocks noChangeArrowheads="1"/>
          </p:cNvSpPr>
          <p:nvPr/>
        </p:nvSpPr>
        <p:spPr bwMode="auto">
          <a:xfrm>
            <a:off x="6457950" y="684213"/>
            <a:ext cx="5734050" cy="1446212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n-US" altLang="en-US" sz="2200" b="1"/>
              <a:t>You may download ASU images for your unit’s print and electronic needs from asu.photoshelter.com. Please email andy.delisle@asu.edu to request access. </a:t>
            </a:r>
          </a:p>
        </p:txBody>
      </p:sp>
    </p:spTree>
  </p:cSld>
  <p:clrMapOvr>
    <a:masterClrMapping/>
  </p:clrMapOvr>
  <p:transition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FFC627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1520825" y="2476500"/>
            <a:ext cx="8588375" cy="178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Part IV: </a:t>
            </a:r>
            <a:r>
              <a:rPr lang="en-US" altLang="en-US" sz="6500" b="1">
                <a:solidFill>
                  <a:srgbClr val="000000"/>
                </a:solidFill>
              </a:rPr>
              <a:t>Slides that use charts</a:t>
            </a:r>
          </a:p>
        </p:txBody>
      </p:sp>
    </p:spTree>
  </p:cSld>
  <p:clrMapOvr>
    <a:masterClrMapping/>
  </p:clrMapOvr>
  <p:transition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1520825" y="1460500"/>
            <a:ext cx="9144000" cy="345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Sometimes you will need to represent </a:t>
            </a:r>
            <a:r>
              <a:rPr lang="en-US" altLang="en-US" sz="6500" b="1">
                <a:solidFill>
                  <a:srgbClr val="FFC627"/>
                </a:solidFill>
              </a:rPr>
              <a:t>ideas</a:t>
            </a:r>
            <a:r>
              <a:rPr lang="en-US" altLang="en-US" sz="6500" b="1">
                <a:solidFill>
                  <a:srgbClr val="FFB310"/>
                </a:solidFill>
              </a:rPr>
              <a:t> </a:t>
            </a:r>
            <a:r>
              <a:rPr lang="en-US" altLang="en-US" sz="6500" b="1">
                <a:solidFill>
                  <a:schemeClr val="bg1"/>
                </a:solidFill>
              </a:rPr>
              <a:t>in the form of a chart or graph.</a:t>
            </a:r>
          </a:p>
        </p:txBody>
      </p:sp>
    </p:spTree>
  </p:cSld>
  <p:clrMapOvr>
    <a:masterClrMapping/>
  </p:clrMapOvr>
  <p:transition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6B79FA5-7541-4F9B-8DEE-80540F563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648" y="1138238"/>
            <a:ext cx="11431016" cy="458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730924"/>
      </p:ext>
    </p:extLst>
  </p:cSld>
  <p:clrMapOvr>
    <a:masterClrMapping/>
  </p:clrMapOvr>
  <p:transition>
    <p:push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48131" name="Rectangle 3"/>
          <p:cNvSpPr>
            <a:spLocks noChangeArrowheads="1"/>
          </p:cNvSpPr>
          <p:nvPr/>
        </p:nvSpPr>
        <p:spPr bwMode="auto">
          <a:xfrm>
            <a:off x="1520825" y="1460500"/>
            <a:ext cx="9144000" cy="428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>
                <a:solidFill>
                  <a:schemeClr val="bg1"/>
                </a:solidFill>
              </a:rPr>
              <a:t>For the greatest impact, use the </a:t>
            </a:r>
            <a:r>
              <a:rPr lang="en-US" altLang="en-US" sz="6500" b="1">
                <a:solidFill>
                  <a:srgbClr val="FFC627"/>
                </a:solidFill>
              </a:rPr>
              <a:t>simplest possible </a:t>
            </a:r>
            <a:r>
              <a:rPr lang="en-US" altLang="en-US" sz="6500" b="1">
                <a:solidFill>
                  <a:schemeClr val="bg1"/>
                </a:solidFill>
              </a:rPr>
              <a:t>representation; for example…</a:t>
            </a:r>
          </a:p>
        </p:txBody>
      </p:sp>
    </p:spTree>
  </p:cSld>
  <p:clrMapOvr>
    <a:masterClrMapping/>
  </p:clrMapOvr>
  <p:transition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s-MX"/>
              <a:t>Use shapes and ASU colors</a:t>
            </a:r>
            <a:endParaRPr lang="es-MX" altLang="es-MX"/>
          </a:p>
        </p:txBody>
      </p:sp>
      <p:sp>
        <p:nvSpPr>
          <p:cNvPr id="17" name="Smiley Face 16"/>
          <p:cNvSpPr/>
          <p:nvPr/>
        </p:nvSpPr>
        <p:spPr>
          <a:xfrm>
            <a:off x="3692525" y="1957388"/>
            <a:ext cx="1084263" cy="1084262"/>
          </a:xfrm>
          <a:prstGeom prst="smileyFace">
            <a:avLst/>
          </a:prstGeom>
          <a:solidFill>
            <a:srgbClr val="FFC62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MX"/>
          </a:p>
        </p:txBody>
      </p:sp>
      <p:sp>
        <p:nvSpPr>
          <p:cNvPr id="10" name="U-Turn Arrow 9"/>
          <p:cNvSpPr/>
          <p:nvPr/>
        </p:nvSpPr>
        <p:spPr>
          <a:xfrm>
            <a:off x="7151688" y="1957388"/>
            <a:ext cx="952500" cy="1082675"/>
          </a:xfrm>
          <a:prstGeom prst="uturnArrow">
            <a:avLst/>
          </a:prstGeom>
          <a:solidFill>
            <a:srgbClr val="FFC62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MX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07200" y="3524250"/>
            <a:ext cx="1641475" cy="912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0" b="1" spc="-300" baseline="30000" dirty="0">
                <a:latin typeface="Arial" panose="020B0604020202020204" pitchFamily="34" charset="0"/>
                <a:cs typeface="Arial" panose="020B0604020202020204" pitchFamily="34" charset="0"/>
              </a:rPr>
              <a:t>78% </a:t>
            </a:r>
            <a:endParaRPr lang="es-MX" sz="8000" spc="-300" baseline="30000" dirty="0"/>
          </a:p>
        </p:txBody>
      </p:sp>
      <p:sp>
        <p:nvSpPr>
          <p:cNvPr id="18" name="Rectangle 17"/>
          <p:cNvSpPr/>
          <p:nvPr/>
        </p:nvSpPr>
        <p:spPr>
          <a:xfrm>
            <a:off x="3414713" y="3524250"/>
            <a:ext cx="1639887" cy="912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8000" b="1" spc="-300" baseline="30000" dirty="0">
                <a:latin typeface="Arial" panose="020B0604020202020204" pitchFamily="34" charset="0"/>
                <a:cs typeface="Arial" panose="020B0604020202020204" pitchFamily="34" charset="0"/>
              </a:rPr>
              <a:t>94% </a:t>
            </a:r>
            <a:endParaRPr lang="es-MX" sz="8000" spc="-300" baseline="30000" dirty="0"/>
          </a:p>
        </p:txBody>
      </p:sp>
      <p:sp>
        <p:nvSpPr>
          <p:cNvPr id="52231" name="TextBox 18"/>
          <p:cNvSpPr txBox="1">
            <a:spLocks noChangeArrowheads="1"/>
          </p:cNvSpPr>
          <p:nvPr/>
        </p:nvSpPr>
        <p:spPr bwMode="auto">
          <a:xfrm>
            <a:off x="2420938" y="4151313"/>
            <a:ext cx="3627437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s-MX" sz="4000" b="1" baseline="30000" dirty="0"/>
              <a:t>Rated experience good or enjoyable</a:t>
            </a:r>
          </a:p>
        </p:txBody>
      </p:sp>
      <p:sp>
        <p:nvSpPr>
          <p:cNvPr id="52232" name="TextBox 19"/>
          <p:cNvSpPr txBox="1">
            <a:spLocks noChangeArrowheads="1"/>
          </p:cNvSpPr>
          <p:nvPr/>
        </p:nvSpPr>
        <p:spPr bwMode="auto">
          <a:xfrm>
            <a:off x="6510338" y="4151313"/>
            <a:ext cx="223520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s-MX" sz="4000" b="1" baseline="30000" dirty="0"/>
              <a:t>Will return</a:t>
            </a:r>
          </a:p>
        </p:txBody>
      </p:sp>
    </p:spTree>
  </p:cSld>
  <p:clrMapOvr>
    <a:masterClrMapping/>
  </p:clrMapOvr>
  <p:transition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graphicFrame>
        <p:nvGraphicFramePr>
          <p:cNvPr id="53251" name="Chart 6"/>
          <p:cNvGraphicFramePr>
            <a:graphicFrameLocks/>
          </p:cNvGraphicFramePr>
          <p:nvPr/>
        </p:nvGraphicFramePr>
        <p:xfrm>
          <a:off x="1981200" y="481013"/>
          <a:ext cx="8229600" cy="5821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301" name="Chart" r:id="rId4" imgW="8230313" imgH="5828281" progId="Excel.Chart.8">
                  <p:embed/>
                </p:oleObj>
              </mc:Choice>
              <mc:Fallback>
                <p:oleObj name="Chart" r:id="rId4" imgW="8230313" imgH="5828281" progId="Excel.Chart.8">
                  <p:embed/>
                  <p:pic>
                    <p:nvPicPr>
                      <p:cNvPr id="0" name="Chart 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481013"/>
                        <a:ext cx="8229600" cy="58213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graphicFrame>
        <p:nvGraphicFramePr>
          <p:cNvPr id="55299" name="Chart 3"/>
          <p:cNvGraphicFramePr>
            <a:graphicFrameLocks/>
          </p:cNvGraphicFramePr>
          <p:nvPr/>
        </p:nvGraphicFramePr>
        <p:xfrm>
          <a:off x="1312863" y="-50800"/>
          <a:ext cx="9566275" cy="6411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349" name="Chart" r:id="rId4" imgW="9571550" imgH="6419644" progId="Excel.Chart.8">
                  <p:embed/>
                </p:oleObj>
              </mc:Choice>
              <mc:Fallback>
                <p:oleObj name="Chart" r:id="rId4" imgW="9571550" imgH="6419644" progId="Excel.Chart.8">
                  <p:embed/>
                  <p:pic>
                    <p:nvPicPr>
                      <p:cNvPr id="0" name="Chart 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2863" y="-50800"/>
                        <a:ext cx="9566275" cy="6411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6"/>
          <p:cNvGraphicFramePr>
            <a:graphicFrameLocks/>
          </p:cNvGraphicFramePr>
          <p:nvPr/>
        </p:nvGraphicFramePr>
        <p:xfrm>
          <a:off x="2032000" y="531813"/>
          <a:ext cx="8128000" cy="6005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1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9395" name="TextBox 10"/>
          <p:cNvSpPr txBox="1">
            <a:spLocks noChangeArrowheads="1"/>
          </p:cNvSpPr>
          <p:nvPr/>
        </p:nvSpPr>
        <p:spPr bwMode="auto">
          <a:xfrm>
            <a:off x="4527550" y="1300163"/>
            <a:ext cx="34607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entrepreneurial</a:t>
            </a:r>
          </a:p>
        </p:txBody>
      </p:sp>
      <p:sp>
        <p:nvSpPr>
          <p:cNvPr id="59396" name="TextBox 11"/>
          <p:cNvSpPr txBox="1">
            <a:spLocks noChangeArrowheads="1"/>
          </p:cNvSpPr>
          <p:nvPr/>
        </p:nvSpPr>
        <p:spPr bwMode="auto">
          <a:xfrm>
            <a:off x="3187700" y="5694363"/>
            <a:ext cx="2679700" cy="631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imaginative</a:t>
            </a:r>
          </a:p>
        </p:txBody>
      </p:sp>
      <p:sp>
        <p:nvSpPr>
          <p:cNvPr id="59397" name="TextBox 9"/>
          <p:cNvSpPr txBox="1">
            <a:spLocks noChangeArrowheads="1"/>
          </p:cNvSpPr>
          <p:nvPr/>
        </p:nvSpPr>
        <p:spPr bwMode="auto">
          <a:xfrm>
            <a:off x="1916113" y="4908550"/>
            <a:ext cx="26797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bold</a:t>
            </a:r>
          </a:p>
        </p:txBody>
      </p:sp>
      <p:sp>
        <p:nvSpPr>
          <p:cNvPr id="59398" name="TextBox 12"/>
          <p:cNvSpPr txBox="1">
            <a:spLocks noChangeArrowheads="1"/>
          </p:cNvSpPr>
          <p:nvPr/>
        </p:nvSpPr>
        <p:spPr bwMode="auto">
          <a:xfrm>
            <a:off x="5553075" y="230188"/>
            <a:ext cx="5502275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solutions-oriented</a:t>
            </a:r>
          </a:p>
        </p:txBody>
      </p:sp>
      <p:sp>
        <p:nvSpPr>
          <p:cNvPr id="59399" name="TextBox 16"/>
          <p:cNvSpPr txBox="1">
            <a:spLocks noChangeArrowheads="1"/>
          </p:cNvSpPr>
          <p:nvPr/>
        </p:nvSpPr>
        <p:spPr bwMode="auto">
          <a:xfrm>
            <a:off x="5981700" y="5081588"/>
            <a:ext cx="26797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create</a:t>
            </a:r>
          </a:p>
        </p:txBody>
      </p:sp>
      <p:sp>
        <p:nvSpPr>
          <p:cNvPr id="59400" name="TextBox 17"/>
          <p:cNvSpPr txBox="1">
            <a:spLocks noChangeArrowheads="1"/>
          </p:cNvSpPr>
          <p:nvPr/>
        </p:nvSpPr>
        <p:spPr bwMode="auto">
          <a:xfrm>
            <a:off x="9512300" y="1255713"/>
            <a:ext cx="267970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impact</a:t>
            </a:r>
          </a:p>
        </p:txBody>
      </p:sp>
      <p:sp>
        <p:nvSpPr>
          <p:cNvPr id="59401" name="TextBox 18"/>
          <p:cNvSpPr txBox="1">
            <a:spLocks noChangeArrowheads="1"/>
          </p:cNvSpPr>
          <p:nvPr/>
        </p:nvSpPr>
        <p:spPr bwMode="auto">
          <a:xfrm>
            <a:off x="3255963" y="4013200"/>
            <a:ext cx="194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>
                <a:solidFill>
                  <a:schemeClr val="bg1"/>
                </a:solidFill>
              </a:rPr>
              <a:t>excellence</a:t>
            </a:r>
          </a:p>
        </p:txBody>
      </p:sp>
      <p:sp>
        <p:nvSpPr>
          <p:cNvPr id="59402" name="TextBox 19"/>
          <p:cNvSpPr txBox="1">
            <a:spLocks noChangeArrowheads="1"/>
          </p:cNvSpPr>
          <p:nvPr/>
        </p:nvSpPr>
        <p:spPr bwMode="auto">
          <a:xfrm>
            <a:off x="2635250" y="2043113"/>
            <a:ext cx="3460750" cy="63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500" b="1">
                <a:solidFill>
                  <a:schemeClr val="bg1"/>
                </a:solidFill>
              </a:rPr>
              <a:t>decisive</a:t>
            </a:r>
          </a:p>
        </p:txBody>
      </p:sp>
      <p:sp>
        <p:nvSpPr>
          <p:cNvPr id="59403" name="TextBox 20"/>
          <p:cNvSpPr txBox="1">
            <a:spLocks noChangeArrowheads="1"/>
          </p:cNvSpPr>
          <p:nvPr/>
        </p:nvSpPr>
        <p:spPr bwMode="auto">
          <a:xfrm>
            <a:off x="768350" y="3162300"/>
            <a:ext cx="2008188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visionary</a:t>
            </a:r>
          </a:p>
        </p:txBody>
      </p:sp>
      <p:sp>
        <p:nvSpPr>
          <p:cNvPr id="59404" name="TextBox 21"/>
          <p:cNvSpPr txBox="1">
            <a:spLocks noChangeArrowheads="1"/>
          </p:cNvSpPr>
          <p:nvPr/>
        </p:nvSpPr>
        <p:spPr bwMode="auto">
          <a:xfrm>
            <a:off x="8054975" y="2225675"/>
            <a:ext cx="19716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b="1">
                <a:solidFill>
                  <a:schemeClr val="bg1"/>
                </a:solidFill>
              </a:rPr>
              <a:t>access</a:t>
            </a:r>
          </a:p>
        </p:txBody>
      </p:sp>
      <p:sp>
        <p:nvSpPr>
          <p:cNvPr id="59405" name="TextBox 22"/>
          <p:cNvSpPr txBox="1">
            <a:spLocks noChangeArrowheads="1"/>
          </p:cNvSpPr>
          <p:nvPr/>
        </p:nvSpPr>
        <p:spPr bwMode="auto">
          <a:xfrm>
            <a:off x="7988300" y="5772150"/>
            <a:ext cx="2679700" cy="47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500" b="1">
                <a:solidFill>
                  <a:schemeClr val="bg1"/>
                </a:solidFill>
              </a:rPr>
              <a:t>re-envision</a:t>
            </a:r>
          </a:p>
        </p:txBody>
      </p:sp>
      <p:sp>
        <p:nvSpPr>
          <p:cNvPr id="59406" name="TextBox 14"/>
          <p:cNvSpPr txBox="1">
            <a:spLocks noChangeArrowheads="1"/>
          </p:cNvSpPr>
          <p:nvPr/>
        </p:nvSpPr>
        <p:spPr bwMode="auto">
          <a:xfrm>
            <a:off x="5553075" y="2833688"/>
            <a:ext cx="6638925" cy="1787525"/>
          </a:xfrm>
          <a:prstGeom prst="rect">
            <a:avLst/>
          </a:prstGeom>
          <a:solidFill>
            <a:srgbClr val="FFC6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/>
              <a:t>a New American University</a:t>
            </a:r>
          </a:p>
        </p:txBody>
      </p:sp>
    </p:spTree>
  </p:cSld>
  <p:clrMapOvr>
    <a:masterClrMapping/>
  </p:clrMapOvr>
  <p:transition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443" name="Rectangle 3"/>
          <p:cNvSpPr>
            <a:spLocks noChangeArrowheads="1"/>
          </p:cNvSpPr>
          <p:nvPr/>
        </p:nvSpPr>
        <p:spPr bwMode="auto">
          <a:xfrm>
            <a:off x="1530350" y="1944829"/>
            <a:ext cx="4879975" cy="2620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chemeClr val="bg1"/>
                </a:solidFill>
              </a:rPr>
              <a:t>Restate your main points</a:t>
            </a: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7808913" y="1585260"/>
            <a:ext cx="2679700" cy="334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Colors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Data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Images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500" dirty="0">
              <a:solidFill>
                <a:srgbClr val="FFC627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rgbClr val="FFC627"/>
                </a:solidFill>
              </a:rPr>
              <a:t>Charts</a:t>
            </a:r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705600" y="312762"/>
            <a:ext cx="5261811" cy="623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Dynamically adapt to Exercise/cameras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Easily switch between frameworks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Collects data</a:t>
            </a: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One size fits all</a:t>
            </a:r>
            <a:endParaRPr lang="en-US" altLang="en-US" sz="25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endParaRPr lang="en-US" altLang="en-US" sz="3400" dirty="0">
              <a:solidFill>
                <a:schemeClr val="bg1"/>
              </a:solidFill>
            </a:endParaRP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Generalizes the rep counting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9DF73988-69B5-4A49-AEA5-A1B29B9C2F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1" y="181726"/>
            <a:ext cx="5061162" cy="636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730316"/>
      </p:ext>
    </p:extLst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lt1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6299200" y="0"/>
            <a:ext cx="5623343" cy="6986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Specify no. of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Measurements and computations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Indicators for tracking posture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Sequences for tracking reps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Additional plotting for visualization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Info for guiding/ warning the user.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Tight coupling with cameras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Platform independent.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A7A7079D-F977-471A-A883-65C27A71D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84" y="0"/>
            <a:ext cx="6056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004007"/>
      </p:ext>
    </p:extLst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12860132" cy="1759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None/>
            </a:pPr>
            <a:r>
              <a:rPr lang="en-US" altLang="en-US" sz="6500" b="1" dirty="0">
                <a:solidFill>
                  <a:srgbClr val="FFB310"/>
                </a:solidFill>
              </a:rPr>
              <a:t>A few drawbacks of </a:t>
            </a:r>
            <a:r>
              <a:rPr lang="en-US" altLang="en-US" sz="6500" b="1" dirty="0" err="1">
                <a:solidFill>
                  <a:srgbClr val="FFB310"/>
                </a:solidFill>
              </a:rPr>
              <a:t>MediaPipe</a:t>
            </a:r>
            <a:endParaRPr lang="en-US" altLang="en-US" sz="6500" b="1" dirty="0">
              <a:solidFill>
                <a:srgbClr val="FFB310"/>
              </a:solidFill>
            </a:endParaRPr>
          </a:p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en-US" sz="6500" b="1" dirty="0">
              <a:solidFill>
                <a:srgbClr val="FFC425"/>
              </a:solidFill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</a:t>
            </a:r>
          </a:p>
        </p:txBody>
      </p:sp>
      <p:pic>
        <p:nvPicPr>
          <p:cNvPr id="3" name="Picture 2" descr="A picture containing indoor, green&#10;&#10;Description automatically generated">
            <a:extLst>
              <a:ext uri="{FF2B5EF4-FFF2-40B4-BE49-F238E27FC236}">
                <a16:creationId xmlns:a16="http://schemas.microsoft.com/office/drawing/2014/main" id="{301C21F5-A344-4D0A-B9F7-A60421A64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171" y="1816922"/>
            <a:ext cx="4004618" cy="366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450811"/>
      </p:ext>
    </p:extLst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138547" y="99916"/>
            <a:ext cx="12053455" cy="8225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3600" b="1" dirty="0"/>
              <a:t> Machine Learning Results  (Support Vector Machine) 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F3B2E4F8-75A3-4545-84D6-E6A8E7ACA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954866"/>
              </p:ext>
            </p:extLst>
          </p:nvPr>
        </p:nvGraphicFramePr>
        <p:xfrm>
          <a:off x="0" y="1071029"/>
          <a:ext cx="5948218" cy="2681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077094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51629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84621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781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0.99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81252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E0566FB-FB26-497B-AA09-EC9F07ABB2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814421"/>
              </p:ext>
            </p:extLst>
          </p:nvPr>
        </p:nvGraphicFramePr>
        <p:xfrm>
          <a:off x="6096000" y="1084494"/>
          <a:ext cx="6096002" cy="2668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49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13350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49688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34408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LegExtension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2E8C1B4B-C18B-4121-9643-E145F35BD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020841"/>
              </p:ext>
            </p:extLst>
          </p:nvPr>
        </p:nvGraphicFramePr>
        <p:xfrm>
          <a:off x="0" y="4059681"/>
          <a:ext cx="5948218" cy="25935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154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16419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50922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9179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19544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540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Squat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2309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5435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93FC08C2-919E-401C-A7D1-2B80FC7E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916265"/>
              </p:ext>
            </p:extLst>
          </p:nvPr>
        </p:nvGraphicFramePr>
        <p:xfrm>
          <a:off x="6096000" y="4059681"/>
          <a:ext cx="6096002" cy="25878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0717">
                  <a:extLst>
                    <a:ext uri="{9D8B030D-6E8A-4147-A177-3AD203B41FA5}">
                      <a16:colId xmlns:a16="http://schemas.microsoft.com/office/drawing/2014/main" val="3367305790"/>
                    </a:ext>
                  </a:extLst>
                </a:gridCol>
                <a:gridCol w="1246641">
                  <a:extLst>
                    <a:ext uri="{9D8B030D-6E8A-4147-A177-3AD203B41FA5}">
                      <a16:colId xmlns:a16="http://schemas.microsoft.com/office/drawing/2014/main" val="1360803073"/>
                    </a:ext>
                  </a:extLst>
                </a:gridCol>
                <a:gridCol w="974548">
                  <a:extLst>
                    <a:ext uri="{9D8B030D-6E8A-4147-A177-3AD203B41FA5}">
                      <a16:colId xmlns:a16="http://schemas.microsoft.com/office/drawing/2014/main" val="2682644853"/>
                    </a:ext>
                  </a:extLst>
                </a:gridCol>
                <a:gridCol w="1100365">
                  <a:extLst>
                    <a:ext uri="{9D8B030D-6E8A-4147-A177-3AD203B41FA5}">
                      <a16:colId xmlns:a16="http://schemas.microsoft.com/office/drawing/2014/main" val="2875445585"/>
                    </a:ext>
                  </a:extLst>
                </a:gridCol>
                <a:gridCol w="1183731">
                  <a:extLst>
                    <a:ext uri="{9D8B030D-6E8A-4147-A177-3AD203B41FA5}">
                      <a16:colId xmlns:a16="http://schemas.microsoft.com/office/drawing/2014/main" val="1406803307"/>
                    </a:ext>
                  </a:extLst>
                </a:gridCol>
              </a:tblGrid>
              <a:tr h="563243"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Latpull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Precision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Recall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f1-score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Support</a:t>
                      </a:r>
                    </a:p>
                  </a:txBody>
                  <a:tcPr>
                    <a:solidFill>
                      <a:srgbClr val="FFC6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6796033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2050974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019215"/>
                  </a:ext>
                </a:extLst>
              </a:tr>
              <a:tr h="364360">
                <a:tc>
                  <a:txBody>
                    <a:bodyPr/>
                    <a:lstStyle/>
                    <a:p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104869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/>
                        <a:t>Macro Avg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9255600"/>
                  </a:ext>
                </a:extLst>
              </a:tr>
              <a:tr h="463654">
                <a:tc>
                  <a:txBody>
                    <a:bodyPr/>
                    <a:lstStyle/>
                    <a:p>
                      <a:r>
                        <a:rPr lang="en-US" dirty="0" err="1"/>
                        <a:t>WeightedAvg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2421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4297432"/>
      </p:ext>
    </p:extLst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rgbClr val="FFB31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153904" y="292893"/>
            <a:ext cx="8566150" cy="925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6500" b="1" dirty="0">
                <a:solidFill>
                  <a:srgbClr val="FFC425"/>
                </a:solidFill>
              </a:rPr>
              <a:t>Problems we faced</a:t>
            </a: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FB88044F-C69B-40B3-9616-A26BDD0A0B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514" y="1046977"/>
            <a:ext cx="10380359" cy="3231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Collecting dataset for machine learning model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Synchronizing the videos recorded on different devices (apple/android)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Finding a common pattern for decoupling the heuristics and rep counter</a:t>
            </a:r>
          </a:p>
          <a:p>
            <a:pPr marL="457200" indent="-457200" eaLnBrk="1" hangingPunct="1">
              <a:spcBef>
                <a:spcPct val="0"/>
              </a:spcBef>
            </a:pPr>
            <a:r>
              <a:rPr lang="en-US" altLang="en-US" sz="3400" dirty="0">
                <a:solidFill>
                  <a:schemeClr val="bg1"/>
                </a:solidFill>
              </a:rPr>
              <a:t> 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5"/>
          <p:cNvSpPr>
            <a:spLocks noChangeArrowheads="1"/>
          </p:cNvSpPr>
          <p:nvPr/>
        </p:nvSpPr>
        <p:spPr bwMode="auto">
          <a:xfrm>
            <a:off x="493713" y="1951038"/>
            <a:ext cx="8305800" cy="925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defTabSz="457200" fontAlgn="base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65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en-US" sz="7000" b="1" dirty="0"/>
              <a:t>Q &amp; A?</a:t>
            </a:r>
          </a:p>
        </p:txBody>
      </p:sp>
      <p:sp>
        <p:nvSpPr>
          <p:cNvPr id="63491" name="Subtitle 2"/>
          <p:cNvSpPr>
            <a:spLocks noGrp="1"/>
          </p:cNvSpPr>
          <p:nvPr>
            <p:ph type="subTitle" idx="1"/>
          </p:nvPr>
        </p:nvSpPr>
        <p:spPr>
          <a:xfrm>
            <a:off x="619126" y="2909888"/>
            <a:ext cx="5016362" cy="538162"/>
          </a:xfrm>
          <a:solidFill>
            <a:srgbClr val="FFC425"/>
          </a:solidFill>
        </p:spPr>
        <p:txBody>
          <a:bodyPr/>
          <a:lstStyle/>
          <a:p>
            <a:pPr algn="l"/>
            <a:r>
              <a:rPr lang="en-US" altLang="en-US" sz="2500" b="1" dirty="0">
                <a:solidFill>
                  <a:schemeClr val="tx1"/>
                </a:solidFill>
              </a:rPr>
              <a:t>Thank you</a:t>
            </a:r>
          </a:p>
        </p:txBody>
      </p:sp>
      <p:pic>
        <p:nvPicPr>
          <p:cNvPr id="6349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3" y="5557838"/>
            <a:ext cx="2909887" cy="808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ASU-BrandColors">
  <a:themeElements>
    <a:clrScheme name="ASU Brand colors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8C1D40"/>
      </a:accent1>
      <a:accent2>
        <a:srgbClr val="FFC627"/>
      </a:accent2>
      <a:accent3>
        <a:srgbClr val="78BE20"/>
      </a:accent3>
      <a:accent4>
        <a:srgbClr val="00A3E0"/>
      </a:accent4>
      <a:accent5>
        <a:srgbClr val="FF7F32"/>
      </a:accent5>
      <a:accent6>
        <a:srgbClr val="5C6670"/>
      </a:accent6>
      <a:hlink>
        <a:srgbClr val="8C1D40"/>
      </a:hlink>
      <a:folHlink>
        <a:srgbClr val="FFC627"/>
      </a:folHlink>
    </a:clrScheme>
    <a:fontScheme name="ASU Brand fon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SU Template and Guide PowerPoint v.1 (16x9).potx" id="{DD6C1EAC-8256-4A99-9515-3C9C1F264C25}" vid="{B930B6B1-98E7-4329-83C0-D8E1916774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ASU Guide for PowerPoint v.1 (16x9)</Template>
  <TotalTime>676</TotalTime>
  <Words>867</Words>
  <Application>Microsoft Office PowerPoint</Application>
  <PresentationFormat>Widescreen</PresentationFormat>
  <Paragraphs>255</Paragraphs>
  <Slides>36</Slides>
  <Notes>35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Arial Black</vt:lpstr>
      <vt:lpstr>Calibri</vt:lpstr>
      <vt:lpstr>ASU-BrandColors</vt:lpstr>
      <vt:lpstr>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100</vt:lpstr>
      <vt:lpstr>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shapes and ASU colors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Finden</dc:creator>
  <cp:lastModifiedBy>Edward Wong</cp:lastModifiedBy>
  <cp:revision>21</cp:revision>
  <dcterms:created xsi:type="dcterms:W3CDTF">2017-04-25T16:06:11Z</dcterms:created>
  <dcterms:modified xsi:type="dcterms:W3CDTF">2022-04-21T01:16:32Z</dcterms:modified>
</cp:coreProperties>
</file>

<file path=docProps/thumbnail.jpeg>
</file>